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88"/>
  </p:notesMasterIdLst>
  <p:handoutMasterIdLst>
    <p:handoutMasterId r:id="rId89"/>
  </p:handout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9" r:id="rId32"/>
    <p:sldId id="288" r:id="rId33"/>
    <p:sldId id="290" r:id="rId34"/>
    <p:sldId id="291" r:id="rId35"/>
    <p:sldId id="292" r:id="rId36"/>
    <p:sldId id="293" r:id="rId37"/>
    <p:sldId id="294" r:id="rId38"/>
    <p:sldId id="296" r:id="rId39"/>
    <p:sldId id="297" r:id="rId40"/>
    <p:sldId id="295" r:id="rId41"/>
    <p:sldId id="299" r:id="rId42"/>
    <p:sldId id="298" r:id="rId43"/>
    <p:sldId id="301" r:id="rId44"/>
    <p:sldId id="300" r:id="rId45"/>
    <p:sldId id="303" r:id="rId46"/>
    <p:sldId id="302" r:id="rId47"/>
    <p:sldId id="305" r:id="rId48"/>
    <p:sldId id="304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6" r:id="rId58"/>
    <p:sldId id="314" r:id="rId59"/>
    <p:sldId id="317" r:id="rId60"/>
    <p:sldId id="318" r:id="rId61"/>
    <p:sldId id="319" r:id="rId62"/>
    <p:sldId id="315" r:id="rId63"/>
    <p:sldId id="321" r:id="rId64"/>
    <p:sldId id="320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1" d="100"/>
          <a:sy n="81" d="100"/>
        </p:scale>
        <p:origin x="2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C3E0910-793C-46A0-8623-CEAD4857882F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9EE704A-765A-48C7-8594-25B15929F837}" type="datetime1">
              <a:rPr lang="pt-BR" smtClean="0"/>
              <a:t>06/04/2022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  <a:endParaRPr lang="en-US"/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5B4-4D0A-4964-A1A3-B85B0EE00890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1A5F9-C71D-4DE8-8BF4-9F6FC06A94B8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DCD7D-5BFD-485D-AED5-B62EAACA4CB6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51DFA-97D2-4C90-9100-D1173CC96C37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1B26C-F0DB-4889-B6A3-FE07E152272F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565EE-A4B5-4AB4-9432-D16ECAE9EF1F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70C2D-02C8-4A1B-A79F-498A53DD951F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94EF83-1835-4C7A-B4B2-F0B720F5AC0B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os estilos de 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F5D5688-1774-4625-9E74-88EA94DB2550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D5E4E1C-696A-4E82-B6DD-87ECA4CC925A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66BA6665-D630-4C43-9989-3D086DA68E5F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Autofit/>
          </a:bodyPr>
          <a:lstStyle/>
          <a:p>
            <a:pPr rtl="0"/>
            <a:r>
              <a:rPr lang="pt-br" sz="4800" dirty="0"/>
              <a:t>Desafio James Delivery </a:t>
            </a:r>
            <a:r>
              <a:rPr lang="pt-BR" sz="4800" dirty="0"/>
              <a:t>–</a:t>
            </a:r>
            <a:r>
              <a:rPr lang="pt-br" sz="4800" dirty="0"/>
              <a:t> Case </a:t>
            </a:r>
            <a:r>
              <a:rPr lang="pt-br" sz="4800" dirty="0" err="1"/>
              <a:t>MyFlood</a:t>
            </a:r>
            <a:r>
              <a:rPr lang="pt-br" sz="4800" dirty="0"/>
              <a:t>-Abril/2022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Candidato: Luiz 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r>
              <a:rPr lang="pt-b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duardo oliveira</a:t>
            </a:r>
          </a:p>
        </p:txBody>
      </p:sp>
      <p:pic>
        <p:nvPicPr>
          <p:cNvPr id="5" name="Imagem 4" descr="Uma imagem contendo prédio, banco, bancada, lateral&#10;&#10;Descrição gerada automa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Carga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93037" cy="4126344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BC04566-86AE-45D5-A3F2-DEF1CBADD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966922"/>
            <a:ext cx="6108944" cy="440890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A475B1F-E76B-437C-B431-238ED3BE5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462" y="4948713"/>
            <a:ext cx="3036814" cy="142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72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Carga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93037" cy="4126344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D0A4A8-7F90-4701-A6C2-24F90EDDB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46" y="2031611"/>
            <a:ext cx="7817017" cy="45977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C736CC0-C8DE-4A49-808B-96CDA2321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241" y="5107204"/>
            <a:ext cx="2886075" cy="123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49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211283" y="2108201"/>
            <a:ext cx="9769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/>
              <a:t>Além do Pandas outras bibliotecas essenciais ao processo de EDA também foram carregadas.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717E6FF-5D89-4403-A5CE-D27C0E1C9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7" y="3101618"/>
            <a:ext cx="5710746" cy="2434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914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211282" y="2108201"/>
            <a:ext cx="104621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Para iniciar a análises e segmentações os </a:t>
            </a:r>
            <a:r>
              <a:rPr lang="pt-BR" sz="2400" dirty="0" err="1"/>
              <a:t>datasets</a:t>
            </a:r>
            <a:r>
              <a:rPr lang="pt-BR" sz="2400" dirty="0"/>
              <a:t> precisaram ser combinados com a função </a:t>
            </a:r>
            <a:r>
              <a:rPr lang="pt-BR" sz="2400" i="1" dirty="0" err="1"/>
              <a:t>pandas.merge</a:t>
            </a:r>
            <a:r>
              <a:rPr lang="pt-BR" sz="2400" i="1" dirty="0"/>
              <a:t>(...)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F58A1F4-189A-4653-84B1-05FB52BDB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589" y="2939198"/>
            <a:ext cx="8771906" cy="371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473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211282" y="2108201"/>
            <a:ext cx="5450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Verificação da presença de campo nulos no </a:t>
            </a:r>
            <a:r>
              <a:rPr lang="pt-BR" sz="2400" b="1" dirty="0" err="1"/>
              <a:t>dataset</a:t>
            </a:r>
            <a:r>
              <a:rPr lang="pt-BR" sz="2400" b="1" dirty="0"/>
              <a:t> gerado: </a:t>
            </a:r>
            <a:r>
              <a:rPr lang="pt-BR" sz="2400" b="1" dirty="0" err="1"/>
              <a:t>train_data</a:t>
            </a:r>
            <a:endParaRPr lang="pt-BR" sz="2400" b="1" i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E3FB361-F99D-474C-860D-33EE99A3B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748" y="1999529"/>
            <a:ext cx="4373934" cy="444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47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211282" y="2108201"/>
            <a:ext cx="10177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Verificação da correlação entre os campos do </a:t>
            </a:r>
            <a:r>
              <a:rPr lang="pt-BR" sz="2000" b="1" dirty="0" err="1"/>
              <a:t>dataset</a:t>
            </a:r>
            <a:r>
              <a:rPr lang="pt-BR" sz="2000" b="1" dirty="0"/>
              <a:t>, essencial para balizar a criação das análises segmentadas</a:t>
            </a:r>
            <a:endParaRPr lang="pt-BR" sz="2000" b="1" i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0ACFAAF-B3E7-4537-BF92-62ADDB670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787" y="3170944"/>
            <a:ext cx="8794541" cy="132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93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49654"/>
            <a:ext cx="40566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Verificação da correlação entre os campos do </a:t>
            </a:r>
            <a:r>
              <a:rPr lang="pt-BR" sz="2000" b="1" dirty="0" err="1"/>
              <a:t>dataset</a:t>
            </a:r>
            <a:r>
              <a:rPr lang="pt-BR" sz="2000" b="1" dirty="0"/>
              <a:t> com </a:t>
            </a:r>
            <a:r>
              <a:rPr lang="pt-BR" sz="2000" b="1" dirty="0" err="1"/>
              <a:t>Heatmap</a:t>
            </a:r>
            <a:endParaRPr lang="pt-BR" sz="2000" b="1" i="1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EACEC4-20DD-4C6F-9E15-C39F768C0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890" y="1870856"/>
            <a:ext cx="6545113" cy="480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701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80" y="2049654"/>
            <a:ext cx="3534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Sumarização dos principais campos numéricos</a:t>
            </a:r>
            <a:endParaRPr lang="pt-BR" sz="2000" b="1" i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561F7B-D7B5-43C1-8E65-9C6CC1EA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881" y="2022862"/>
            <a:ext cx="7018317" cy="38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528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80" y="2049654"/>
            <a:ext cx="3534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Sumarização dos principais campos numéricos</a:t>
            </a:r>
            <a:endParaRPr lang="pt-BR" sz="2000" b="1" i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561F7B-D7B5-43C1-8E65-9C6CC1EA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881" y="2022862"/>
            <a:ext cx="7018317" cy="383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91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80" y="2049654"/>
            <a:ext cx="3534098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Após criar um sumário dos dados com as principais medidas, iniciou-se a detecção de valores discrepantes (outliers).</a:t>
            </a:r>
          </a:p>
          <a:p>
            <a:pPr algn="just">
              <a:spcAft>
                <a:spcPts val="600"/>
              </a:spcAft>
            </a:pPr>
            <a:r>
              <a:rPr lang="pt-BR" sz="2000" b="1" dirty="0"/>
              <a:t>Nesse processo implementou-se uma algoritmo para automatiza a geração de visualização de gráficos </a:t>
            </a:r>
            <a:r>
              <a:rPr lang="pt-BR" sz="2000" b="1" dirty="0" err="1"/>
              <a:t>boxplot</a:t>
            </a:r>
            <a:r>
              <a:rPr lang="pt-BR" sz="2000" b="1" dirty="0"/>
              <a:t> para os campos: </a:t>
            </a:r>
            <a:r>
              <a:rPr lang="pt-BR" sz="2000" b="1" i="1" dirty="0"/>
              <a:t>Week, </a:t>
            </a:r>
            <a:r>
              <a:rPr lang="pt-BR" sz="2000" b="1" i="1" dirty="0" err="1"/>
              <a:t>checkout_price</a:t>
            </a:r>
            <a:r>
              <a:rPr lang="pt-BR" sz="2000" b="1" i="1" dirty="0"/>
              <a:t>, </a:t>
            </a:r>
            <a:r>
              <a:rPr lang="pt-BR" sz="2000" b="1" i="1" dirty="0" err="1"/>
              <a:t>base_price</a:t>
            </a:r>
            <a:r>
              <a:rPr lang="pt-BR" sz="2000" b="1" i="1" dirty="0"/>
              <a:t> e </a:t>
            </a:r>
            <a:r>
              <a:rPr lang="pt-BR" sz="2000" b="1" i="1" dirty="0" err="1"/>
              <a:t>num_orders</a:t>
            </a:r>
            <a:endParaRPr lang="pt-BR" sz="2000" b="1" i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CCC998C-38AF-4E6D-A246-8A726ADC8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764" y="2148200"/>
            <a:ext cx="6919355" cy="3872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8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Roteiro de execução do processo de análise de dados (ETL)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4161970"/>
          </a:xfrm>
        </p:spPr>
        <p:txBody>
          <a:bodyPr>
            <a:normAutofit fontScale="550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Introdução: Detalhamento do Problema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1) Carga dos </a:t>
            </a:r>
            <a:r>
              <a:rPr lang="pt-BR" sz="2500" dirty="0" err="1"/>
              <a:t>Datasets</a:t>
            </a:r>
            <a:endParaRPr lang="pt-BR" sz="2500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2) Verificação de campos nulos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3) Verificação de correlação entre os campos do </a:t>
            </a:r>
            <a:r>
              <a:rPr lang="pt-BR" sz="2500" dirty="0" err="1"/>
              <a:t>dataset</a:t>
            </a:r>
            <a:r>
              <a:rPr lang="pt-BR" sz="2500" dirty="0"/>
              <a:t> (</a:t>
            </a:r>
            <a:r>
              <a:rPr lang="pt-BR" sz="2500" dirty="0" err="1"/>
              <a:t>Heatmap</a:t>
            </a:r>
            <a:r>
              <a:rPr lang="pt-BR" sz="2500" dirty="0"/>
              <a:t>)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4) Sumarização de campos numéricos ('checkout_</a:t>
            </a:r>
            <a:r>
              <a:rPr lang="pt-BR" sz="2500" dirty="0" err="1"/>
              <a:t>price</a:t>
            </a:r>
            <a:r>
              <a:rPr lang="pt-BR" sz="2500" dirty="0"/>
              <a:t>','</a:t>
            </a:r>
            <a:r>
              <a:rPr lang="pt-BR" sz="2500" dirty="0" err="1"/>
              <a:t>base_price</a:t>
            </a:r>
            <a:r>
              <a:rPr lang="pt-BR" sz="2500" dirty="0"/>
              <a:t>’, ‘</a:t>
            </a:r>
            <a:r>
              <a:rPr lang="pt-BR" sz="2500" dirty="0" err="1"/>
              <a:t>num_orders</a:t>
            </a:r>
            <a:r>
              <a:rPr lang="pt-BR" sz="2500" dirty="0"/>
              <a:t>’)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     Detecção de Outliers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     Remoção de </a:t>
            </a:r>
            <a:r>
              <a:rPr lang="pt-BR" sz="2500" dirty="0" err="1"/>
              <a:t>Outiliers</a:t>
            </a:r>
            <a:endParaRPr lang="pt-BR" sz="2500" dirty="0"/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     Preço média dos pedidos geral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     Preço Médio dos pedidos por categoria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5) Refeições Mais Vendidas?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     Vendas por categoria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     Vendas por tipo de cozinha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     Demanda por Cidade/Região/Área Operacional (</a:t>
            </a:r>
            <a:r>
              <a:rPr lang="pt-BR" sz="2500" dirty="0" err="1"/>
              <a:t>Op</a:t>
            </a:r>
            <a:r>
              <a:rPr lang="pt-BR" sz="2500" dirty="0"/>
              <a:t> Area)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2500" dirty="0"/>
              <a:t>     Top 10 Refeições Mais vendidas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62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49654"/>
            <a:ext cx="51135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Os gráficos gerados ajudou a detectar a presença de valores discrepantes nas séries de </a:t>
            </a:r>
            <a:r>
              <a:rPr lang="pt-BR" sz="2000" b="1" i="1" dirty="0" err="1"/>
              <a:t>checkout_price</a:t>
            </a:r>
            <a:r>
              <a:rPr lang="pt-BR" sz="2000" b="1" i="1" dirty="0"/>
              <a:t>, </a:t>
            </a:r>
            <a:r>
              <a:rPr lang="pt-BR" sz="2000" b="1" i="1" dirty="0" err="1"/>
              <a:t>base_price</a:t>
            </a:r>
            <a:r>
              <a:rPr lang="pt-BR" sz="2000" b="1" i="1" dirty="0"/>
              <a:t> e </a:t>
            </a:r>
            <a:r>
              <a:rPr lang="pt-BR" sz="2000" b="1" i="1" dirty="0" err="1"/>
              <a:t>num_orders</a:t>
            </a:r>
            <a:endParaRPr lang="pt-BR" sz="2000" b="1" i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4B29DD-9F64-4283-B6BD-61CB85AEFD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9"/>
          <a:stretch/>
        </p:blipFill>
        <p:spPr>
          <a:xfrm>
            <a:off x="6433674" y="1684168"/>
            <a:ext cx="5596771" cy="502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06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49655"/>
            <a:ext cx="10421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A remoção dos outliers foi realizada considerando como adequados valores dentro de até dois desvios padrão daquelas séries.</a:t>
            </a:r>
            <a:endParaRPr lang="pt-BR" sz="2000" b="1" i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74EC850-8BEB-43C7-81F5-6275A84AB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757541"/>
            <a:ext cx="10690580" cy="347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48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49655"/>
            <a:ext cx="10421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A remoção dos outliers foi realizada considerando como adequados valores dentro de até dois desvios padrão daquelas séries.</a:t>
            </a:r>
            <a:endParaRPr lang="pt-BR" sz="2000" b="1" i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27917C-CEEF-4502-8349-50302F27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962680"/>
            <a:ext cx="10328999" cy="316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556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49655"/>
            <a:ext cx="10421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A remoção dos outliers foi realizada considerando como adequados valores dentro de até dois desvios padrão daquelas séries.</a:t>
            </a:r>
            <a:endParaRPr lang="pt-BR" sz="2000" b="1" i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0579ED2-1F40-4CEA-9956-220984AD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816087"/>
            <a:ext cx="10582657" cy="326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126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49655"/>
            <a:ext cx="10421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Para substituir os outliers foram considerados os valores das medianas das séries como parte de boas práticas de tratamento de dados.</a:t>
            </a:r>
            <a:endParaRPr lang="pt-BR" sz="2000" b="1" i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9C22494-73EA-449B-851F-C738DC945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916691"/>
            <a:ext cx="9045039" cy="35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87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49655"/>
            <a:ext cx="10421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Para complementar a etapa de preparação dos dados, o calculo dos preços médios de checkout e preço base</a:t>
            </a:r>
            <a:endParaRPr lang="pt-BR" sz="2000" b="1" i="1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11589403-1210-4E08-B6BD-AF4E3D3DEC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313"/>
          <a:stretch/>
        </p:blipFill>
        <p:spPr>
          <a:xfrm>
            <a:off x="1097279" y="3003667"/>
            <a:ext cx="10878943" cy="273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56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49655"/>
            <a:ext cx="104217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Para complementar a etapa de preparação dos dados, o calculo dos preços médios de checkout e preço base.</a:t>
            </a:r>
            <a:endParaRPr lang="pt-BR" sz="2000" b="1" i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2D2024-3DCE-44A8-8AB7-2593ADCC3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8" y="2816087"/>
            <a:ext cx="10058399" cy="387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3979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49655"/>
            <a:ext cx="104217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Visualização do Preço Médio por tipo de refeição usando o pacote </a:t>
            </a:r>
            <a:r>
              <a:rPr lang="pt-BR" sz="2000" b="1" dirty="0" err="1"/>
              <a:t>Seaborn</a:t>
            </a:r>
            <a:r>
              <a:rPr lang="pt-BR" sz="2000" b="1" dirty="0"/>
              <a:t>. </a:t>
            </a:r>
            <a:endParaRPr lang="pt-BR" sz="2000" b="1" i="1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EED933F-F544-4114-AB04-858DDA3F2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16" y="2568075"/>
            <a:ext cx="10058400" cy="2728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373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49654"/>
            <a:ext cx="3154087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Visualização do Preço Médio por tipo de refeição usando o pacote </a:t>
            </a:r>
            <a:r>
              <a:rPr lang="pt-BR" sz="2000" b="1" dirty="0" err="1"/>
              <a:t>Seaborn</a:t>
            </a:r>
            <a:r>
              <a:rPr lang="pt-BR" sz="2000" b="1" dirty="0"/>
              <a:t>.</a:t>
            </a:r>
          </a:p>
          <a:p>
            <a:pPr algn="just">
              <a:spcAft>
                <a:spcPts val="600"/>
              </a:spcAft>
            </a:pPr>
            <a:r>
              <a:rPr lang="pt-BR" sz="2000" b="1" dirty="0"/>
              <a:t>Nessa análise destacaram-se os preços médias de pedidos com Peixe (</a:t>
            </a:r>
            <a:r>
              <a:rPr lang="pt-BR" sz="2000" b="1" dirty="0" err="1"/>
              <a:t>Fish</a:t>
            </a:r>
            <a:r>
              <a:rPr lang="pt-BR" sz="2000" b="1" dirty="0"/>
              <a:t>), Pizza e Frutos do mar (</a:t>
            </a:r>
            <a:r>
              <a:rPr lang="pt-BR" sz="2000" b="1" dirty="0" err="1"/>
              <a:t>seafood</a:t>
            </a:r>
            <a:r>
              <a:rPr lang="pt-BR" sz="2000" b="1" dirty="0"/>
              <a:t>). </a:t>
            </a:r>
            <a:endParaRPr lang="pt-BR" sz="2000" b="1" i="1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B4F573-65CB-4018-B548-949F6543E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173" y="1914545"/>
            <a:ext cx="7139396" cy="488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121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999505" y="2049654"/>
            <a:ext cx="3548744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Efetuou-se uma análise da distribuição dos preços original (base) e de venda (checkout).</a:t>
            </a:r>
          </a:p>
          <a:p>
            <a:pPr algn="just">
              <a:spcAft>
                <a:spcPts val="600"/>
              </a:spcAft>
            </a:pPr>
            <a:r>
              <a:rPr lang="pt-BR" sz="2000" b="1" dirty="0"/>
              <a:t>Majoritariamente o valor das refeições está próximo dos $ 300, tanto em relação ao </a:t>
            </a:r>
            <a:r>
              <a:rPr lang="pt-BR" sz="2000" b="1" dirty="0" err="1"/>
              <a:t>base_price</a:t>
            </a:r>
            <a:r>
              <a:rPr lang="pt-BR" sz="2000" b="1" dirty="0"/>
              <a:t> como para o </a:t>
            </a:r>
            <a:r>
              <a:rPr lang="pt-BR" sz="2000" b="1" dirty="0" err="1"/>
              <a:t>checkout_price</a:t>
            </a:r>
            <a:r>
              <a:rPr lang="pt-BR" sz="2000" b="1" dirty="0"/>
              <a:t>. Constatação que pode sugerir uma futura revisão de preços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FC9C1D4-F889-47B0-BF91-7C0C087D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776" y="1954676"/>
            <a:ext cx="6503719" cy="952121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36403A66-EDE8-4314-8619-80C24BA08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176" y="3060322"/>
            <a:ext cx="5593279" cy="364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38222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Roteiro de execução do processo de análise de dados (ETL)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058400" cy="3971965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3400" dirty="0"/>
              <a:t>6) Refeições que trazem maior faturamento?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3400" dirty="0"/>
              <a:t>   Top 5 maiores refeições em Faturamento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3400" dirty="0"/>
              <a:t>7) Quais os melhores depósitos?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3400" dirty="0"/>
              <a:t>    Melhor tipo de depósito com base no total de pedidos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3400" dirty="0"/>
              <a:t>    Melhor tipo de depósito com base no faturamento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400" dirty="0"/>
              <a:t>       Top 3 Melhores depósitos com base no total de pedidos 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3400" dirty="0"/>
              <a:t>     Top 3 Melhores depósitos com base no faturamento </a:t>
            </a:r>
          </a:p>
          <a:p>
            <a:pPr marL="0" indent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3400" dirty="0"/>
              <a:t>   8) O que traz mais retorno: anunciar a comida na homepage ou enviar </a:t>
            </a:r>
            <a:r>
              <a:rPr lang="pt-BR" sz="3400" dirty="0" err="1"/>
              <a:t>email</a:t>
            </a:r>
            <a:r>
              <a:rPr lang="pt-BR" sz="3400" dirty="0"/>
              <a:t>?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3400" dirty="0"/>
              <a:t> 9) Qual a tendência de vendas?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3400" dirty="0"/>
              <a:t>     Pedidos por semana (Série de 145 Semanas)</a:t>
            </a:r>
          </a:p>
          <a:p>
            <a:pPr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</a:pPr>
            <a:r>
              <a:rPr lang="pt-BR" sz="3400" dirty="0"/>
              <a:t>     Previsão de demanda (7)</a:t>
            </a:r>
          </a:p>
          <a:p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0850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Preparação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762990" y="2049654"/>
            <a:ext cx="338558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Efetuou-se uma análise da distribuição dos preços original (base) e de venda (checkout).</a:t>
            </a:r>
          </a:p>
          <a:p>
            <a:pPr algn="just">
              <a:spcAft>
                <a:spcPts val="600"/>
              </a:spcAft>
            </a:pPr>
            <a:r>
              <a:rPr lang="pt-BR" sz="2000" b="1" dirty="0"/>
              <a:t>Majoritariamente o valor dos pedidos está próximo dos $300, tanto em relação ao </a:t>
            </a:r>
            <a:r>
              <a:rPr lang="pt-BR" sz="2000" b="1" dirty="0" err="1"/>
              <a:t>base_price</a:t>
            </a:r>
            <a:r>
              <a:rPr lang="pt-BR" sz="2000" b="1" dirty="0"/>
              <a:t> como para o </a:t>
            </a:r>
            <a:r>
              <a:rPr lang="pt-BR" sz="2000" b="1" dirty="0" err="1"/>
              <a:t>checkout_price</a:t>
            </a:r>
            <a:r>
              <a:rPr lang="pt-BR" sz="2000" b="1" dirty="0"/>
              <a:t>. Constatação que pode sugerir uma futura revisão de preços.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AF5565C-CECE-446A-A860-ED6FBBDBE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2527" y="2049654"/>
            <a:ext cx="6811797" cy="91750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78564BA-0486-4D3C-BEB4-722BE3E12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213" y="2967161"/>
            <a:ext cx="6811797" cy="3844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6309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80" y="2002154"/>
            <a:ext cx="100584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Chegou o momento em que algumas perguntas puderam ser respondidas como: </a:t>
            </a:r>
          </a:p>
          <a:p>
            <a:pPr algn="just">
              <a:spcAft>
                <a:spcPts val="600"/>
              </a:spcAft>
            </a:pPr>
            <a:r>
              <a:rPr lang="pt-BR" sz="2400" b="1" dirty="0"/>
              <a:t>1) Refeições Mais Vendidas? </a:t>
            </a:r>
          </a:p>
          <a:p>
            <a:pPr algn="just">
              <a:spcAft>
                <a:spcPts val="600"/>
              </a:spcAft>
            </a:pPr>
            <a:r>
              <a:rPr lang="pt-BR" sz="2000" b="1" dirty="0"/>
              <a:t>Esse processo começou com a segmentação de Vendas por Categoria de produto.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62CFF9E-48E0-4A27-849F-44681003E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37" y="3339307"/>
            <a:ext cx="11669486" cy="26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62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02154"/>
            <a:ext cx="3949733" cy="2323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Top 5 Itens mais pedidos:</a:t>
            </a:r>
          </a:p>
          <a:p>
            <a:pPr marL="914400" lvl="1" indent="-457200" algn="just">
              <a:spcAft>
                <a:spcPts val="600"/>
              </a:spcAft>
              <a:buAutoNum type="arabicParenR"/>
            </a:pPr>
            <a:r>
              <a:rPr lang="pt-BR" sz="2000" b="1" dirty="0"/>
              <a:t>Cervejas (</a:t>
            </a:r>
            <a:r>
              <a:rPr lang="pt-BR" sz="2000" b="1" dirty="0" err="1"/>
              <a:t>Beverages</a:t>
            </a:r>
            <a:r>
              <a:rPr lang="pt-BR" sz="2000" b="1" dirty="0"/>
              <a:t>)</a:t>
            </a:r>
          </a:p>
          <a:p>
            <a:pPr marL="914400" lvl="1" indent="-457200" algn="just">
              <a:spcAft>
                <a:spcPts val="600"/>
              </a:spcAft>
              <a:buAutoNum type="arabicParenR"/>
            </a:pPr>
            <a:r>
              <a:rPr lang="pt-BR" sz="2000" b="1" dirty="0"/>
              <a:t>Tigela de arroz (Rice Bowl)</a:t>
            </a:r>
          </a:p>
          <a:p>
            <a:pPr marL="914400" lvl="1" indent="-457200" algn="just">
              <a:spcAft>
                <a:spcPts val="600"/>
              </a:spcAft>
              <a:buAutoNum type="arabicParenR"/>
            </a:pPr>
            <a:r>
              <a:rPr lang="pt-BR" sz="2000" b="1" dirty="0"/>
              <a:t>Sanduíche</a:t>
            </a:r>
          </a:p>
          <a:p>
            <a:pPr marL="914400" lvl="1" indent="-457200" algn="just">
              <a:spcAft>
                <a:spcPts val="600"/>
              </a:spcAft>
              <a:buAutoNum type="arabicParenR"/>
            </a:pPr>
            <a:r>
              <a:rPr lang="pt-BR" sz="2000" b="1" dirty="0"/>
              <a:t>Salada</a:t>
            </a:r>
          </a:p>
          <a:p>
            <a:pPr marL="914400" lvl="1" indent="-457200" algn="just">
              <a:spcAft>
                <a:spcPts val="600"/>
              </a:spcAft>
              <a:buAutoNum type="arabicParenR"/>
            </a:pPr>
            <a:r>
              <a:rPr lang="pt-BR" sz="2000" b="1" dirty="0"/>
              <a:t>Pizza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8D45583-69D3-4307-A6CE-4FF14E711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681" y="2002154"/>
            <a:ext cx="4892633" cy="470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3531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02154"/>
            <a:ext cx="3949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Vendas por Tipo de Cozinha: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779001-B4A9-436F-993B-E4D55BE57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853" y="2645798"/>
            <a:ext cx="10716293" cy="287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9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02154"/>
            <a:ext cx="3949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A refeições de categoria “Italianos” são os favoritos.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58ED695-6F48-4AAF-9D86-D726B121B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529" y="1933461"/>
            <a:ext cx="4540146" cy="4802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303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02154"/>
            <a:ext cx="39497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000" b="1" dirty="0"/>
              <a:t>Refeições favoritas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1C9BDE9-7F20-4A5C-90D0-EF3072AD4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591093"/>
            <a:ext cx="9529222" cy="398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879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02154"/>
            <a:ext cx="9997441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400" b="1" dirty="0"/>
              <a:t>Análise de demanda por Cidade/Região/Área Operacional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Cidades com maior e menor demanda.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Regiões com maior e menor demanda.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Áreas operacionais com maior e menor demanda.</a:t>
            </a:r>
          </a:p>
        </p:txBody>
      </p:sp>
    </p:spTree>
    <p:extLst>
      <p:ext uri="{BB962C8B-B14F-4D97-AF65-F5344CB8AC3E}">
        <p14:creationId xmlns:p14="http://schemas.microsoft.com/office/powerpoint/2010/main" val="1229530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02154"/>
            <a:ext cx="999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Cidades com maior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3334E6-823D-491A-A46D-092433953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835" y="2728613"/>
            <a:ext cx="9997441" cy="362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597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02154"/>
            <a:ext cx="999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Cidades com maior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0829D5A-F6A2-450C-B8FC-0FBC37924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2834660"/>
            <a:ext cx="10570464" cy="220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648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890649" y="2002154"/>
            <a:ext cx="25769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1600" b="1" dirty="0"/>
              <a:t>Cidades com maior: Campanhas específicas para esse público mais cativos podem ser realizadas no sentido de </a:t>
            </a:r>
            <a:r>
              <a:rPr lang="pt-BR" sz="1600" b="1" dirty="0" err="1"/>
              <a:t>fidelizá-los</a:t>
            </a:r>
            <a:endParaRPr lang="pt-BR" sz="16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B7C4960-2F1A-4A96-9240-AB51EBD5E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105" y="2108201"/>
            <a:ext cx="7858195" cy="422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76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Introdução: Detalhamento do 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93037" cy="4126344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A empresa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MyFlood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é uma empresa do ramo de venda de refeições através de meios eletrônicos com entrega expressa, que cresceu muito e tem fortes receitas devido às fortes habilidades culinárias de seus fundadores, apreciadores de boa comida e bebida. A empresa crescia mensalmente e não havia nenhum ponto de preocupação. No entanto recentemente a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Lent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veio disputar o mesmo mercado de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MyFllood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, e esta viu que o que a trouxe até este momento não é o que vai leva-la para o futuro. E ela decidiu investir muito forte em análise de dados, e te contratou.</a:t>
            </a:r>
          </a:p>
          <a:p>
            <a:pPr algn="just"/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 A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MyFlood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te disponibilizou seu banco de dados (disponível em </a:t>
            </a:r>
            <a:r>
              <a:rPr lang="pt-BR" sz="1200" u="sng" dirty="0">
                <a:solidFill>
                  <a:srgbClr val="0000FF"/>
                </a:solidFill>
                <a:effectLst/>
                <a:latin typeface="Franklin Gothic Book (Corpo)"/>
                <a:ea typeface="Times New Roman" panose="02020603050405020304" pitchFamily="18" charset="0"/>
                <a:cs typeface="Times New Roman" panose="02020603050405020304" pitchFamily="18" charset="0"/>
              </a:rPr>
              <a:t>https://www.kaggle.com/</a:t>
            </a:r>
            <a:r>
              <a:rPr lang="pt-BR" sz="1200" u="sng" dirty="0" err="1">
                <a:solidFill>
                  <a:srgbClr val="0000FF"/>
                </a:solidFill>
                <a:effectLst/>
                <a:latin typeface="Franklin Gothic Book (Corpo)"/>
                <a:ea typeface="Times New Roman" panose="02020603050405020304" pitchFamily="18" charset="0"/>
                <a:cs typeface="Times New Roman" panose="02020603050405020304" pitchFamily="18" charset="0"/>
              </a:rPr>
              <a:t>ghoshsaptarshi</a:t>
            </a:r>
            <a:r>
              <a:rPr lang="pt-BR" sz="1200" u="sng" dirty="0">
                <a:solidFill>
                  <a:srgbClr val="0000FF"/>
                </a:solidFill>
                <a:effectLst/>
                <a:latin typeface="Franklin Gothic Book (Corpo)"/>
                <a:ea typeface="Times New Roman" panose="02020603050405020304" pitchFamily="18" charset="0"/>
                <a:cs typeface="Times New Roman" panose="02020603050405020304" pitchFamily="18" charset="0"/>
              </a:rPr>
              <a:t>/av-genpact-hack-dec2018#train.csv</a:t>
            </a:r>
            <a:r>
              <a:rPr lang="pt-BR" sz="1200" dirty="0">
                <a:effectLst/>
                <a:latin typeface="Franklin Gothic Book (Corpo)"/>
                <a:ea typeface="Times New Roman" panose="02020603050405020304" pitchFamily="18" charset="0"/>
                <a:cs typeface="Times New Roman" panose="02020603050405020304" pitchFamily="18" charset="0"/>
              </a:rPr>
              <a:t>).</a:t>
            </a:r>
            <a:endParaRPr lang="pt-BR" sz="1200" dirty="0">
              <a:effectLst/>
              <a:latin typeface="Franklin Gothic Book (Corpo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E você terá 7 dias para apresentar suas conclusões para a diretoria da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MyFlood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. Há uma expectativa de que sejam apresentados em seus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reports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, pelo menos...</a:t>
            </a:r>
          </a:p>
          <a:p>
            <a:pPr marL="534988" lvl="0" indent="-27305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As refeições mais vendidas e as que trazem maior faturamento à empresa</a:t>
            </a:r>
          </a:p>
          <a:p>
            <a:pPr marL="534988" lvl="0" indent="-27305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Quais são nossos melhores depósitos? </a:t>
            </a:r>
          </a:p>
          <a:p>
            <a:pPr marL="534988" lvl="0" indent="-27305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Qual o preço médio das refeições?</a:t>
            </a:r>
          </a:p>
          <a:p>
            <a:pPr marL="534988" lvl="0" indent="-27305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Qual a tendência das vendas?</a:t>
            </a:r>
          </a:p>
          <a:p>
            <a:pPr marL="534988" lvl="0" indent="-273050" algn="just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O que traz mais retorno: anunciar a comida na homepage ou enviar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</a:p>
          <a:p>
            <a:pPr algn="just"/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 Além disso qualquer outra análise relevante de tendências, segmentação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que venha a ser feita para que a diretoria possa manter as altíssimas taxas de crescimento da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MyFlood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será considerada para sua análise de desempenho, e ajudará a fazer a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Lent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sumir rapidamente do mercado.</a:t>
            </a:r>
          </a:p>
          <a:p>
            <a:pPr algn="just"/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 A apresentação poderá ser em um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power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point ou qualquer ferramenta que você se sinta confortável, porém vamos querer ver o passo a passo efetuado (cargas na base de dados, queries, dashboards criados </a:t>
            </a:r>
            <a:r>
              <a:rPr lang="pt-BR" sz="12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etc</a:t>
            </a:r>
            <a:r>
              <a:rPr lang="pt-BR" sz="12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) para chegar às conclusões.</a:t>
            </a:r>
            <a:endParaRPr lang="pt-BR" sz="1400" dirty="0">
              <a:latin typeface="Franklin Gothic Book (Corpo)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648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1990278"/>
            <a:ext cx="999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Cidades com menor demanda.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72DDBFD-7A7C-46E8-A0A0-86959C3E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794" y="2631884"/>
            <a:ext cx="8609611" cy="399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02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953193" y="1990278"/>
            <a:ext cx="297754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Cidades com menor demanda: Para essas cidades campanhas de marketing específicas voltadas para a criação de promoções, considerando a realidade dessas cidades.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81E2254-16E2-49DC-82AF-745C0CCC7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820" y="2108201"/>
            <a:ext cx="7978636" cy="4463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76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02154"/>
            <a:ext cx="999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Regiões com maior demanda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746E356-2455-4A4A-9373-C3DE50F8C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533" y="2728612"/>
            <a:ext cx="8858993" cy="391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7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02154"/>
            <a:ext cx="2572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Regiões com maior demanda: Para essas regiões vale a mesma recomendação das cidades com maior demanda.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7B66A45-D281-4F2A-9D98-767B4EFAE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476" y="2002154"/>
            <a:ext cx="8312727" cy="440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2786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02154"/>
            <a:ext cx="999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Regiões com menor demanda.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46D425DC-2B96-483A-8844-6F4F8AB6B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64" y="2569866"/>
            <a:ext cx="9997441" cy="410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03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80" y="2002153"/>
            <a:ext cx="23228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Regiões com menor demanda: Para essas regiões vale a mesma recomendação das cidades com menor demanda.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0B6F7AD-AD00-48AF-B093-CE6E2AF838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1979" y="2108202"/>
            <a:ext cx="8106338" cy="433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309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02154"/>
            <a:ext cx="999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Áreas operacionais com maior demanda.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0973924-8F3C-4541-A4AB-26C42DB4E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671" y="2569866"/>
            <a:ext cx="9505010" cy="424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424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890649" y="2002154"/>
            <a:ext cx="312321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Áreas operacionais com maior demanda: Para essas áreas valem as mesmas recomendações das cidades e regiões com maior demanda.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7BC1BE-4B00-491C-95FA-3DF8010252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117" y="2002154"/>
            <a:ext cx="7612083" cy="469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4369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79" y="2002154"/>
            <a:ext cx="9997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Áreas operacionais com menor demanda.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13913D3-BE03-4BFB-A210-6D6B46E9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2713769"/>
            <a:ext cx="9792394" cy="396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78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1"/>
            <a:ext cx="27994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Áreas operacionais com menor demanda: Para essas áreas valem as mesmas recomendações das cidades e regiões com maior demanda.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CCD3042-61A2-4411-8FB4-3856FE493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253" y="1828610"/>
            <a:ext cx="8028700" cy="437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36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Introdução: Detalhamento do 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93037" cy="4126344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A análise desse caso foi planejada para um processo de EDA (Análise Exploratória de Dados) com o uso combinado do ambiente </a:t>
            </a:r>
            <a:r>
              <a:rPr lang="pt-BR" sz="24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Notebook em linguagem Python 3.x. O processo consistiu basicamente em:</a:t>
            </a:r>
          </a:p>
          <a:p>
            <a:pPr marL="749808" lvl="1" indent="-457200" algn="just"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pt-BR" sz="2000" dirty="0"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Cargas dos Dados;</a:t>
            </a:r>
          </a:p>
          <a:p>
            <a:pPr marL="749808" lvl="1" indent="-457200" algn="just"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pt-BR" sz="20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Preparação dos Dados</a:t>
            </a:r>
            <a:r>
              <a:rPr lang="pt-BR" sz="2000" dirty="0"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</a:p>
          <a:p>
            <a:pPr marL="749808" lvl="1" indent="-457200" algn="just"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pt-BR" sz="2000" dirty="0"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Segmentações</a:t>
            </a:r>
          </a:p>
          <a:p>
            <a:pPr marL="749808" lvl="1" indent="-457200" algn="just"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pt-BR" sz="20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Geração de Visualizações</a:t>
            </a:r>
          </a:p>
          <a:p>
            <a:pPr marL="749808" lvl="1" indent="-457200" algn="just"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pt-BR" sz="2000" dirty="0"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Análise Gráfica</a:t>
            </a:r>
          </a:p>
          <a:p>
            <a:pPr marL="749808" lvl="1" indent="-457200" algn="just">
              <a:spcBef>
                <a:spcPts val="600"/>
              </a:spcBef>
              <a:spcAft>
                <a:spcPts val="0"/>
              </a:spcAft>
              <a:buFont typeface="+mj-lt"/>
              <a:buAutoNum type="arabicParenR"/>
            </a:pPr>
            <a:r>
              <a:rPr lang="pt-BR" sz="20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Previsão de demanda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6020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2"/>
            <a:ext cx="976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Top 10 refeições mais pedidas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8DCE389-D64D-4A65-AEA8-3162D4E82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686163"/>
            <a:ext cx="10825546" cy="380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80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2"/>
            <a:ext cx="97669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Top 10 refeições mais pedidas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56BF325-33AE-46F2-BE1C-7D6E5AA82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9282" y="1964803"/>
            <a:ext cx="4505361" cy="484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387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2"/>
            <a:ext cx="976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Refeições de trazem o maior faturamento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2C7D9CB-D8F5-4E62-98C9-5F4473F3D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8724" y="2588483"/>
            <a:ext cx="9269878" cy="422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812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2"/>
            <a:ext cx="9766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Refeições de trazem o maior faturamento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35323E5-B55E-4F81-867E-AE7CD3ADD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56" y="2569866"/>
            <a:ext cx="10117386" cy="35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85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2"/>
            <a:ext cx="28825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400" b="1" dirty="0"/>
              <a:t>Refeições de trazem o maior faturamento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15666EE-FA55-42C2-8F28-DE3B5E56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990" y="1923803"/>
            <a:ext cx="6586698" cy="483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7199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2333170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2"/>
            <a:ext cx="7988927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pt-BR" sz="2400" b="1" dirty="0"/>
              <a:t>Quais os melhores de depósitos (centers) ?</a:t>
            </a:r>
          </a:p>
          <a:p>
            <a:pPr marL="800100" lvl="1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Melhor tipo de depósito com base no total de pedidos</a:t>
            </a:r>
          </a:p>
          <a:p>
            <a:pPr marL="800100" lvl="1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Melhor tipo de depósito com base no faturamento</a:t>
            </a:r>
          </a:p>
          <a:p>
            <a:pPr marL="800100" lvl="1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Top 5 Melhores depósitos com base no total de pedidos</a:t>
            </a:r>
          </a:p>
          <a:p>
            <a:pPr marL="800100" lvl="1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Top 5 Melhores depósitos com base no faturamento</a:t>
            </a:r>
          </a:p>
        </p:txBody>
      </p:sp>
    </p:spTree>
    <p:extLst>
      <p:ext uri="{BB962C8B-B14F-4D97-AF65-F5344CB8AC3E}">
        <p14:creationId xmlns:p14="http://schemas.microsoft.com/office/powerpoint/2010/main" val="475195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2"/>
            <a:ext cx="23746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Melhor tipo de depósito com base no total de pedidos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688F3A3-06EB-4A27-B06A-B5BD6744D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1355" y="2016952"/>
            <a:ext cx="7744691" cy="409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23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3"/>
            <a:ext cx="2870662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Melhor tipo de depósito com base no total de pedidos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Os depósitos de tipo ‘A’ se destacam tanto em termos de número de pedidos, quanto em faturamento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139323E-1783-4325-A0C9-C97491AD3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249" y="2002805"/>
            <a:ext cx="6668391" cy="465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45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1" y="2016953"/>
            <a:ext cx="24312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sz="2000" b="1" dirty="0"/>
              <a:t>Melhor tipo de depósito com base no faturamento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EF860CC-06A3-4573-8CDE-29675C36C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080312"/>
            <a:ext cx="8360229" cy="395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661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846315" y="2097866"/>
            <a:ext cx="2431274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Melhor tipo de depósito com base no faturamento.</a:t>
            </a:r>
          </a:p>
          <a:p>
            <a:pPr marL="342900" indent="-34290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Os depósitos de tipo ‘A’ se destacam tanto em termos de número de pedidos, quanto em faturamento.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52C3C11-0F7E-4DF9-933B-B79067220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657" y="2027972"/>
            <a:ext cx="7468540" cy="4681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526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Carga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93037" cy="4126344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A base dados utilizada está associada a dados históricos de pedidos em um serviço de entrega. Os </a:t>
            </a:r>
            <a:r>
              <a:rPr lang="pt-BR" sz="2400" dirty="0" err="1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datasets</a:t>
            </a:r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envolvem dados dos centros de distribuição, refeições, dados de treinamento e teste.</a:t>
            </a:r>
          </a:p>
          <a:p>
            <a:pPr algn="just"/>
            <a:r>
              <a:rPr lang="pt-BR" sz="2400" dirty="0"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A carga foi efetuada utilizando-se a biblioteca Pandas:</a:t>
            </a:r>
          </a:p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72B4B40-B477-48BD-B4FD-CE31543F5B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01"/>
          <a:stretch/>
        </p:blipFill>
        <p:spPr>
          <a:xfrm>
            <a:off x="1524792" y="4171373"/>
            <a:ext cx="2821578" cy="3803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4CCF722-C15D-47FF-9908-45D60B91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76" y="4618330"/>
            <a:ext cx="5948239" cy="79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116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1" y="2016951"/>
            <a:ext cx="24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Top 5 Melhores depósitos com base no total de pedidos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E7F9911-087F-442B-AB8F-8A1C435C0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30" y="2016951"/>
            <a:ext cx="8451273" cy="455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7591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1" y="2016951"/>
            <a:ext cx="2443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Top 5 Melhores depósitos com base no total de pedidos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AF3D402B-E54E-4776-9294-7AE3DA072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218" y="2016951"/>
            <a:ext cx="7781405" cy="470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9336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855024" y="2016952"/>
            <a:ext cx="21850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Top 5 Melhores depósitos com base no faturamento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002DC86-D52D-4FBA-928E-608BE32BA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087" y="2146837"/>
            <a:ext cx="8740240" cy="452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200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819398" y="2016952"/>
            <a:ext cx="222068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Top 5 Melhores depósitos com base no faturamento.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pt-BR" b="1" dirty="0"/>
              <a:t>Os depósitos 10 e 13 se destacam em ambos os critérios: nº de pedidos e faturamento.</a:t>
            </a:r>
          </a:p>
          <a:p>
            <a:pPr algn="just">
              <a:spcAft>
                <a:spcPts val="600"/>
              </a:spcAft>
            </a:pPr>
            <a:endParaRPr lang="pt-BR" b="1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3EE3A6E4-5972-4FC7-B171-69A941BC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327" y="2108201"/>
            <a:ext cx="8079365" cy="4594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87635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2"/>
            <a:ext cx="108746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400" b="1" i="0" dirty="0">
                <a:solidFill>
                  <a:srgbClr val="000000"/>
                </a:solidFill>
                <a:effectLst/>
                <a:latin typeface="Franklin Gothic Book (Corpo)"/>
              </a:rPr>
              <a:t>O que traz mais retorno: anunciar a comida na homepage ou enviar e-mail?</a:t>
            </a:r>
          </a:p>
          <a:p>
            <a:pPr algn="l"/>
            <a:endParaRPr lang="pt-BR" sz="2400" i="1" dirty="0">
              <a:solidFill>
                <a:srgbClr val="000000"/>
              </a:solidFill>
              <a:latin typeface="Franklin Gothic Book (Corpo)"/>
            </a:endParaRPr>
          </a:p>
          <a:p>
            <a:pPr algn="l"/>
            <a:r>
              <a:rPr lang="pt-BR" sz="2400" i="1" dirty="0">
                <a:solidFill>
                  <a:srgbClr val="000000"/>
                </a:solidFill>
                <a:latin typeface="Franklin Gothic Book (Corpo)"/>
              </a:rPr>
              <a:t>Com base no número de pedidos convertidos tanto por promoção via e-mail quanto por divulgação em homepage as análises a seguir fora conduzidas.</a:t>
            </a:r>
            <a:endParaRPr lang="pt-BR" sz="2400" i="1" dirty="0">
              <a:solidFill>
                <a:srgbClr val="000000"/>
              </a:solidFill>
              <a:effectLst/>
              <a:latin typeface="Franklin Gothic Book (Corpo)"/>
            </a:endParaRPr>
          </a:p>
        </p:txBody>
      </p:sp>
    </p:spTree>
    <p:extLst>
      <p:ext uri="{BB962C8B-B14F-4D97-AF65-F5344CB8AC3E}">
        <p14:creationId xmlns:p14="http://schemas.microsoft.com/office/powerpoint/2010/main" val="21804101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2"/>
            <a:ext cx="108746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400" b="1" i="0" dirty="0">
                <a:solidFill>
                  <a:srgbClr val="000000"/>
                </a:solidFill>
                <a:effectLst/>
                <a:latin typeface="Franklin Gothic Book (Corpo)"/>
              </a:rPr>
              <a:t>O que traz mais retorno: anunciar a comida na homepage ou enviar e-mail?</a:t>
            </a:r>
          </a:p>
          <a:p>
            <a:pPr algn="l"/>
            <a:r>
              <a:rPr lang="pt-BR" sz="2000" dirty="0">
                <a:solidFill>
                  <a:srgbClr val="000000"/>
                </a:solidFill>
                <a:latin typeface="Franklin Gothic Book (Corpo)"/>
              </a:rPr>
              <a:t>Essa automatização produziu os resultados do próximo slide.</a:t>
            </a:r>
            <a:endParaRPr lang="pt-BR" sz="2000" i="0" dirty="0">
              <a:solidFill>
                <a:srgbClr val="000000"/>
              </a:solidFill>
              <a:effectLst/>
              <a:latin typeface="Franklin Gothic Book (Corpo)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E8FFC9A-C0E2-46A8-A277-89EEDE3AC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44" y="3065985"/>
            <a:ext cx="11391207" cy="317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398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0" y="2016952"/>
            <a:ext cx="108746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400" b="1" i="0" dirty="0">
                <a:solidFill>
                  <a:srgbClr val="000000"/>
                </a:solidFill>
                <a:effectLst/>
                <a:latin typeface="Franklin Gothic Book (Corpo)"/>
              </a:rPr>
              <a:t>O que traz mais retorno: anunciar a comida na homepage ou enviar e-mail?</a:t>
            </a:r>
          </a:p>
          <a:p>
            <a:pPr algn="l"/>
            <a:r>
              <a:rPr lang="pt-BR" b="1" dirty="0">
                <a:solidFill>
                  <a:srgbClr val="000000"/>
                </a:solidFill>
                <a:latin typeface="Franklin Gothic Book (Corpo)"/>
              </a:rPr>
              <a:t> </a:t>
            </a:r>
            <a:r>
              <a:rPr lang="pt-BR" dirty="0">
                <a:solidFill>
                  <a:srgbClr val="000000"/>
                </a:solidFill>
                <a:latin typeface="Franklin Gothic Book (Corpo)"/>
              </a:rPr>
              <a:t>Os 8.1% de </a:t>
            </a:r>
            <a:r>
              <a:rPr lang="pt-BR" i="1" dirty="0" err="1">
                <a:solidFill>
                  <a:srgbClr val="000000"/>
                </a:solidFill>
                <a:latin typeface="Franklin Gothic Book (Corpo)"/>
              </a:rPr>
              <a:t>emailer</a:t>
            </a:r>
            <a:r>
              <a:rPr lang="pt-BR" i="1" dirty="0">
                <a:solidFill>
                  <a:srgbClr val="000000"/>
                </a:solidFill>
                <a:latin typeface="Franklin Gothic Book (Corpo)"/>
              </a:rPr>
              <a:t> for </a:t>
            </a:r>
            <a:r>
              <a:rPr lang="pt-BR" i="1" dirty="0" err="1">
                <a:solidFill>
                  <a:srgbClr val="000000"/>
                </a:solidFill>
                <a:latin typeface="Franklin Gothic Book (Corpo)"/>
              </a:rPr>
              <a:t>promotion</a:t>
            </a:r>
            <a:r>
              <a:rPr lang="pt-BR" i="1" dirty="0">
                <a:solidFill>
                  <a:srgbClr val="000000"/>
                </a:solidFill>
                <a:latin typeface="Franklin Gothic Book (Corpo)"/>
              </a:rPr>
              <a:t> </a:t>
            </a:r>
            <a:r>
              <a:rPr lang="pt-BR" dirty="0">
                <a:solidFill>
                  <a:srgbClr val="000000"/>
                </a:solidFill>
                <a:latin typeface="Franklin Gothic Book (Corpo)"/>
              </a:rPr>
              <a:t>e 11% de </a:t>
            </a:r>
            <a:r>
              <a:rPr lang="pt-BR" i="1" dirty="0">
                <a:solidFill>
                  <a:srgbClr val="000000"/>
                </a:solidFill>
                <a:latin typeface="Franklin Gothic Book (Corpo)"/>
              </a:rPr>
              <a:t>homepage </a:t>
            </a:r>
            <a:r>
              <a:rPr lang="pt-BR" i="1" dirty="0" err="1">
                <a:solidFill>
                  <a:srgbClr val="000000"/>
                </a:solidFill>
                <a:latin typeface="Franklin Gothic Book (Corpo)"/>
              </a:rPr>
              <a:t>featured</a:t>
            </a:r>
            <a:r>
              <a:rPr lang="pt-BR" i="1" dirty="0">
                <a:solidFill>
                  <a:srgbClr val="000000"/>
                </a:solidFill>
                <a:latin typeface="Franklin Gothic Book (Corpo)"/>
              </a:rPr>
              <a:t> </a:t>
            </a:r>
            <a:r>
              <a:rPr lang="pt-BR" dirty="0">
                <a:solidFill>
                  <a:srgbClr val="000000"/>
                </a:solidFill>
                <a:latin typeface="Franklin Gothic Book (Corpo)"/>
              </a:rPr>
              <a:t>são no que se baseiam as próximas análises gráficas.</a:t>
            </a:r>
            <a:endParaRPr lang="pt-BR" i="0" dirty="0">
              <a:solidFill>
                <a:srgbClr val="000000"/>
              </a:solidFill>
              <a:effectLst/>
              <a:latin typeface="Franklin Gothic Book (Corpo)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814A3EF-AC3E-42F3-BC70-0F404157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3226386"/>
            <a:ext cx="4738733" cy="350372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FF31C66-F875-4D1B-8E38-5BEBCEC9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9283" y="3205885"/>
            <a:ext cx="4738733" cy="360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757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36321" y="2016952"/>
            <a:ext cx="294191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b="1" i="0" dirty="0">
                <a:solidFill>
                  <a:srgbClr val="000000"/>
                </a:solidFill>
                <a:effectLst/>
                <a:latin typeface="Franklin Gothic Book (Corpo)"/>
              </a:rPr>
              <a:t>O que traz mais retorno: anunciar a comida na homepage ou enviar e-mail?</a:t>
            </a:r>
          </a:p>
          <a:p>
            <a:pPr algn="just"/>
            <a:endParaRPr lang="pt-BR" sz="2000" dirty="0">
              <a:solidFill>
                <a:srgbClr val="000000"/>
              </a:solidFill>
              <a:latin typeface="Franklin Gothic Book (Corpo)"/>
            </a:endParaRPr>
          </a:p>
          <a:p>
            <a:pPr algn="just"/>
            <a:r>
              <a:rPr lang="pt-BR" sz="2000" dirty="0">
                <a:solidFill>
                  <a:srgbClr val="000000"/>
                </a:solidFill>
                <a:latin typeface="Franklin Gothic Book (Corpo)"/>
              </a:rPr>
              <a:t>Cálculo dos totais de pedidos e faturamentos para os dois tipo de campanha</a:t>
            </a:r>
            <a:endParaRPr lang="pt-BR" sz="2000" i="0" dirty="0">
              <a:solidFill>
                <a:srgbClr val="000000"/>
              </a:solidFill>
              <a:effectLst/>
              <a:latin typeface="Franklin Gothic Book (Corpo)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FA320B0-DEA6-4338-B0E6-774B8C5C9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19" y="1969427"/>
            <a:ext cx="7474831" cy="46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365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760021" y="2016952"/>
            <a:ext cx="188817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dirty="0">
                <a:solidFill>
                  <a:srgbClr val="000000"/>
                </a:solidFill>
                <a:effectLst/>
                <a:latin typeface="Franklin Gothic Book (Corpo)"/>
              </a:rPr>
              <a:t>O que traz mais retorno: anunciar a comida na homepage ou enviar e-mail?</a:t>
            </a:r>
          </a:p>
          <a:p>
            <a:pPr algn="just"/>
            <a:endParaRPr lang="pt-BR" dirty="0">
              <a:solidFill>
                <a:srgbClr val="000000"/>
              </a:solidFill>
              <a:latin typeface="Franklin Gothic Book (Corpo)"/>
            </a:endParaRPr>
          </a:p>
          <a:p>
            <a:pPr algn="just"/>
            <a:r>
              <a:rPr lang="pt-BR" dirty="0">
                <a:solidFill>
                  <a:srgbClr val="000000"/>
                </a:solidFill>
                <a:latin typeface="Franklin Gothic Book (Corpo)"/>
              </a:rPr>
              <a:t>Plotagem pelos totais de pedidos</a:t>
            </a:r>
            <a:endParaRPr lang="pt-BR" i="0" dirty="0">
              <a:solidFill>
                <a:srgbClr val="000000"/>
              </a:solidFill>
              <a:effectLst/>
              <a:latin typeface="Franklin Gothic Book (Corpo)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02873DC7-6EE4-425F-A41A-DCBFF58F7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326" y="1982689"/>
            <a:ext cx="9310254" cy="201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652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760021" y="2016952"/>
            <a:ext cx="188817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dirty="0">
                <a:solidFill>
                  <a:srgbClr val="000000"/>
                </a:solidFill>
                <a:effectLst/>
                <a:latin typeface="Franklin Gothic Book (Corpo)"/>
              </a:rPr>
              <a:t>O que traz mais retorno: anunciar a comida na homepage ou enviar e-mail?</a:t>
            </a:r>
          </a:p>
          <a:p>
            <a:pPr algn="just"/>
            <a:endParaRPr lang="pt-BR" dirty="0">
              <a:solidFill>
                <a:srgbClr val="000000"/>
              </a:solidFill>
              <a:latin typeface="Franklin Gothic Book (Corpo)"/>
            </a:endParaRPr>
          </a:p>
          <a:p>
            <a:pPr algn="just"/>
            <a:r>
              <a:rPr lang="pt-BR" dirty="0">
                <a:solidFill>
                  <a:srgbClr val="000000"/>
                </a:solidFill>
                <a:latin typeface="Franklin Gothic Book (Corpo)"/>
              </a:rPr>
              <a:t>Plotagem pelos totais de pedidos</a:t>
            </a:r>
            <a:endParaRPr lang="pt-BR" i="0" dirty="0">
              <a:solidFill>
                <a:srgbClr val="000000"/>
              </a:solidFill>
              <a:effectLst/>
              <a:latin typeface="Franklin Gothic Book (Corpo)"/>
            </a:endParaRPr>
          </a:p>
        </p:txBody>
      </p:sp>
      <p:pic>
        <p:nvPicPr>
          <p:cNvPr id="12296" name="Picture 8">
            <a:extLst>
              <a:ext uri="{FF2B5EF4-FFF2-40B4-BE49-F238E27FC236}">
                <a16:creationId xmlns:a16="http://schemas.microsoft.com/office/drawing/2014/main" id="{21D44FDE-7A39-49CA-BEB0-3FCDF1E7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50" y="2108202"/>
            <a:ext cx="7370374" cy="4586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340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Carga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93037" cy="4126344"/>
          </a:xfrm>
        </p:spPr>
        <p:txBody>
          <a:bodyPr>
            <a:normAutofit/>
          </a:bodyPr>
          <a:lstStyle/>
          <a:p>
            <a:pPr algn="just"/>
            <a:endParaRPr lang="pt-BR" sz="2400" dirty="0">
              <a:effectLst/>
              <a:latin typeface="Franklin Gothic Book (Corpo)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80F817C-2877-4385-B287-702F3BB91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08" y="2108201"/>
            <a:ext cx="7897091" cy="291495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FA6995F-046D-470C-8289-C9D2F8B1D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08" y="5196529"/>
            <a:ext cx="3139786" cy="103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1010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760021" y="2016952"/>
            <a:ext cx="1888176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dirty="0">
                <a:solidFill>
                  <a:srgbClr val="000000"/>
                </a:solidFill>
                <a:effectLst/>
                <a:latin typeface="Franklin Gothic Book (Corpo)"/>
              </a:rPr>
              <a:t>O que traz mais retorno: anunciar a comida na homepage ou enviar e-mail?</a:t>
            </a:r>
          </a:p>
          <a:p>
            <a:pPr algn="just"/>
            <a:endParaRPr lang="pt-BR" dirty="0">
              <a:solidFill>
                <a:srgbClr val="000000"/>
              </a:solidFill>
              <a:latin typeface="Franklin Gothic Book (Corpo)"/>
            </a:endParaRPr>
          </a:p>
          <a:p>
            <a:pPr algn="just"/>
            <a:r>
              <a:rPr lang="pt-BR" dirty="0">
                <a:solidFill>
                  <a:srgbClr val="000000"/>
                </a:solidFill>
                <a:latin typeface="Franklin Gothic Book (Corpo)"/>
              </a:rPr>
              <a:t>Plotagem pelos faturamentos</a:t>
            </a:r>
            <a:endParaRPr lang="pt-BR" i="0" dirty="0">
              <a:solidFill>
                <a:srgbClr val="000000"/>
              </a:solidFill>
              <a:effectLst/>
              <a:latin typeface="Franklin Gothic Book (Corpo)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40AA34-5B18-43DA-83DC-34D1CFE5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203" y="2120558"/>
            <a:ext cx="8977746" cy="248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31600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Segmentação e Análise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760021" y="2016952"/>
            <a:ext cx="188817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dirty="0">
                <a:solidFill>
                  <a:srgbClr val="000000"/>
                </a:solidFill>
                <a:effectLst/>
                <a:latin typeface="Franklin Gothic Book (Corpo)"/>
              </a:rPr>
              <a:t>O que traz mais retorno: anunciar a comida na homepage ou enviar e-mail?</a:t>
            </a:r>
          </a:p>
          <a:p>
            <a:pPr algn="just"/>
            <a:endParaRPr lang="pt-BR" dirty="0">
              <a:solidFill>
                <a:srgbClr val="000000"/>
              </a:solidFill>
              <a:latin typeface="Franklin Gothic Book (Corpo)"/>
            </a:endParaRPr>
          </a:p>
          <a:p>
            <a:pPr algn="just"/>
            <a:r>
              <a:rPr lang="pt-BR" dirty="0">
                <a:solidFill>
                  <a:srgbClr val="000000"/>
                </a:solidFill>
                <a:latin typeface="Franklin Gothic Book (Corpo)"/>
              </a:rPr>
              <a:t>Plotagem pelos faturamentos.</a:t>
            </a:r>
          </a:p>
          <a:p>
            <a:pPr algn="just"/>
            <a:endParaRPr lang="pt-BR" i="0" dirty="0">
              <a:solidFill>
                <a:srgbClr val="000000"/>
              </a:solidFill>
              <a:effectLst/>
              <a:latin typeface="Franklin Gothic Book (Corpo)"/>
            </a:endParaRPr>
          </a:p>
          <a:p>
            <a:pPr algn="just"/>
            <a:r>
              <a:rPr lang="pt-BR" dirty="0">
                <a:solidFill>
                  <a:srgbClr val="FF0000"/>
                </a:solidFill>
                <a:latin typeface="Franklin Gothic Book (Corpo)"/>
              </a:rPr>
              <a:t>Percebe-se que o investimento em homepage é mais eficaz em proporcionar a conversão em vendas.</a:t>
            </a:r>
            <a:endParaRPr lang="pt-BR" i="0" dirty="0">
              <a:solidFill>
                <a:srgbClr val="FF0000"/>
              </a:solidFill>
              <a:effectLst/>
              <a:latin typeface="Franklin Gothic Book (Corpo)"/>
            </a:endParaRPr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2C3B5843-43EC-4D26-B134-F23662552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782" y="2207769"/>
            <a:ext cx="7695898" cy="44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4887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Análise de Tendência de Vendas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795646" y="2076411"/>
            <a:ext cx="2220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dirty="0">
                <a:solidFill>
                  <a:srgbClr val="000000"/>
                </a:solidFill>
                <a:effectLst/>
                <a:latin typeface="Franklin Gothic Book (Corpo)"/>
              </a:rPr>
              <a:t>Qual a tendência de vendas?</a:t>
            </a:r>
          </a:p>
          <a:p>
            <a:pPr algn="l"/>
            <a:r>
              <a:rPr lang="pt-BR" sz="1600" i="0" dirty="0">
                <a:solidFill>
                  <a:srgbClr val="000000"/>
                </a:solidFill>
                <a:effectLst/>
                <a:latin typeface="Franklin Gothic Book (Corpo)"/>
              </a:rPr>
              <a:t>No geral a venda</a:t>
            </a:r>
            <a:r>
              <a:rPr lang="pt-BR" sz="1600" dirty="0">
                <a:solidFill>
                  <a:srgbClr val="000000"/>
                </a:solidFill>
                <a:latin typeface="Franklin Gothic Book (Corpo)"/>
              </a:rPr>
              <a:t> de Cerveja, Tigela de arroz e Entradas (Starters) se destaca.</a:t>
            </a:r>
            <a:endParaRPr lang="pt-BR" sz="1400" i="0" dirty="0">
              <a:solidFill>
                <a:srgbClr val="FF0000"/>
              </a:solidFill>
              <a:effectLst/>
              <a:latin typeface="Franklin Gothic Book (Corpo)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82C040-2571-4743-BC5E-38922517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4" y="1950406"/>
            <a:ext cx="8562109" cy="477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9838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Análise de Tendência de Vendas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641267" y="2108202"/>
            <a:ext cx="2220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dirty="0">
                <a:solidFill>
                  <a:srgbClr val="000000"/>
                </a:solidFill>
                <a:effectLst/>
                <a:latin typeface="Franklin Gothic Book (Corpo)"/>
              </a:rPr>
              <a:t>Qual a tendência de vendas?</a:t>
            </a:r>
          </a:p>
          <a:p>
            <a:pPr algn="l"/>
            <a:r>
              <a:rPr lang="pt-BR" sz="1600" i="0" dirty="0">
                <a:solidFill>
                  <a:srgbClr val="000000"/>
                </a:solidFill>
                <a:effectLst/>
                <a:latin typeface="Franklin Gothic Book (Corpo)"/>
              </a:rPr>
              <a:t>Nas últimas 145 semanas a tendência foi de crescimento no número de pedidos.</a:t>
            </a:r>
            <a:endParaRPr lang="pt-BR" sz="1400" i="0" dirty="0">
              <a:solidFill>
                <a:srgbClr val="FF0000"/>
              </a:solidFill>
              <a:effectLst/>
              <a:latin typeface="Franklin Gothic Book (Corpo)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9F260E5-CE44-4970-A66C-09C653F64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32" y="1813891"/>
            <a:ext cx="9175668" cy="481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3329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Análise de Tendência de Vendas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641267" y="2108202"/>
            <a:ext cx="222068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1" i="0" dirty="0">
                <a:solidFill>
                  <a:srgbClr val="000000"/>
                </a:solidFill>
                <a:effectLst/>
                <a:latin typeface="Franklin Gothic Book (Corpo)"/>
              </a:rPr>
              <a:t>Qual a tendência de vendas?</a:t>
            </a:r>
          </a:p>
          <a:p>
            <a:pPr algn="l"/>
            <a:r>
              <a:rPr lang="pt-BR" sz="1600" i="0" dirty="0">
                <a:solidFill>
                  <a:srgbClr val="000000"/>
                </a:solidFill>
                <a:effectLst/>
                <a:latin typeface="Franklin Gothic Book (Corpo)"/>
              </a:rPr>
              <a:t>Nas últimas 145 semanas a tendência foi de um crescimento moderado no número de pedidos.</a:t>
            </a:r>
            <a:endParaRPr lang="pt-BR" sz="1400" i="0" dirty="0">
              <a:solidFill>
                <a:srgbClr val="FF0000"/>
              </a:solidFill>
              <a:effectLst/>
              <a:latin typeface="Franklin Gothic Book (Corpo)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43FB7E6-F4EA-439F-9E8F-6EA801B7C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954" y="1971304"/>
            <a:ext cx="9151916" cy="475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276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Previsão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641267" y="2108202"/>
            <a:ext cx="1027215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2000" b="1" i="0" dirty="0">
                <a:solidFill>
                  <a:srgbClr val="000000"/>
                </a:solidFill>
                <a:effectLst/>
                <a:latin typeface="Franklin Gothic Book (Corpo)"/>
              </a:rPr>
              <a:t>A análise de previsão de demanda foi conduzida com o uso de recursos do pacote </a:t>
            </a:r>
            <a:r>
              <a:rPr lang="pt-BR" sz="2000" b="1" i="0" dirty="0" err="1">
                <a:solidFill>
                  <a:srgbClr val="000000"/>
                </a:solidFill>
                <a:effectLst/>
                <a:latin typeface="Franklin Gothic Book (Corpo)"/>
              </a:rPr>
              <a:t>Skit-lean</a:t>
            </a:r>
            <a:r>
              <a:rPr lang="pt-BR" sz="2000" b="1" i="0" dirty="0">
                <a:solidFill>
                  <a:srgbClr val="000000"/>
                </a:solidFill>
                <a:effectLst/>
                <a:latin typeface="Franklin Gothic Book (Corpo)"/>
              </a:rPr>
              <a:t>. Com isso, foram considerados três importantes algoritmos de que auxiliam nos processos de predição. São eles: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  <a:latin typeface="Franklin Gothic Book (Corpo)"/>
              </a:rPr>
              <a:t>Regressão Linear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000" i="0" dirty="0">
                <a:solidFill>
                  <a:srgbClr val="000000"/>
                </a:solidFill>
                <a:effectLst/>
                <a:latin typeface="Franklin Gothic Book (Corpo)"/>
              </a:rPr>
              <a:t>Árvore de decisão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rgbClr val="000000"/>
                </a:solidFill>
                <a:latin typeface="Franklin Gothic Book (Corpo)"/>
              </a:rPr>
              <a:t>Floresta Aleatória</a:t>
            </a:r>
          </a:p>
          <a:p>
            <a:pPr algn="just">
              <a:spcAft>
                <a:spcPts val="1200"/>
              </a:spcAft>
            </a:pPr>
            <a:r>
              <a:rPr lang="pt-BR" sz="2000" i="0" dirty="0">
                <a:solidFill>
                  <a:srgbClr val="000000"/>
                </a:solidFill>
                <a:effectLst/>
                <a:latin typeface="Franklin Gothic Book (Corpo)"/>
              </a:rPr>
              <a:t>O</a:t>
            </a:r>
            <a:r>
              <a:rPr lang="pt-BR" sz="2000" dirty="0">
                <a:solidFill>
                  <a:srgbClr val="000000"/>
                </a:solidFill>
                <a:latin typeface="Franklin Gothic Book (Corpo)"/>
              </a:rPr>
              <a:t>s três foram comparados, e o de Floresta aleatório foi o que melhor se destacou no sentido de produzir o um resultado mais próximo do real.</a:t>
            </a:r>
            <a:endParaRPr lang="pt-BR" i="0" dirty="0">
              <a:solidFill>
                <a:srgbClr val="FF0000"/>
              </a:solidFill>
              <a:effectLst/>
              <a:latin typeface="Franklin Gothic Book (Corpo)"/>
            </a:endParaRPr>
          </a:p>
        </p:txBody>
      </p:sp>
    </p:spTree>
    <p:extLst>
      <p:ext uri="{BB962C8B-B14F-4D97-AF65-F5344CB8AC3E}">
        <p14:creationId xmlns:p14="http://schemas.microsoft.com/office/powerpoint/2010/main" val="37679616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Previsão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80" y="1992574"/>
            <a:ext cx="916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2000" b="1" i="0" dirty="0">
                <a:solidFill>
                  <a:srgbClr val="000000"/>
                </a:solidFill>
                <a:effectLst/>
                <a:latin typeface="Franklin Gothic Book (Corpo)"/>
              </a:rPr>
              <a:t>Pré-processamento e construção dos modelos</a:t>
            </a:r>
            <a:endParaRPr lang="pt-BR" i="0" dirty="0">
              <a:solidFill>
                <a:srgbClr val="FF0000"/>
              </a:solidFill>
              <a:effectLst/>
              <a:latin typeface="Franklin Gothic Book (Corpo)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58A2FD1-8CEC-4D44-B2E7-BA4FA3DD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395542"/>
            <a:ext cx="10753344" cy="423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20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Previsão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80" y="1992574"/>
            <a:ext cx="916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2000" b="1" i="0" dirty="0">
                <a:solidFill>
                  <a:srgbClr val="000000"/>
                </a:solidFill>
                <a:effectLst/>
                <a:latin typeface="Franklin Gothic Book (Corpo)"/>
              </a:rPr>
              <a:t>Pré-processamento e construção dos modelos</a:t>
            </a:r>
            <a:endParaRPr lang="pt-BR" i="0" dirty="0">
              <a:solidFill>
                <a:srgbClr val="FF0000"/>
              </a:solidFill>
              <a:effectLst/>
              <a:latin typeface="Franklin Gothic Book (Corpo)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58A2FD1-8CEC-4D44-B2E7-BA4FA3DDF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2395542"/>
            <a:ext cx="10753344" cy="4233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540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Previsão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80" y="1992574"/>
            <a:ext cx="916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2000" b="1" i="0" dirty="0">
                <a:solidFill>
                  <a:srgbClr val="000000"/>
                </a:solidFill>
                <a:effectLst/>
                <a:latin typeface="Franklin Gothic Book (Corpo)"/>
              </a:rPr>
              <a:t>Pré-processamento e construção dos modelos</a:t>
            </a:r>
            <a:endParaRPr lang="pt-BR" i="0" dirty="0">
              <a:solidFill>
                <a:srgbClr val="FF0000"/>
              </a:solidFill>
              <a:effectLst/>
              <a:latin typeface="Franklin Gothic Book (Corpo)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0C09EC2-0742-49DE-BB55-5CEC74621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14" y="2553846"/>
            <a:ext cx="11272454" cy="36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902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Previsão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80" y="1992574"/>
            <a:ext cx="916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2000" b="1" i="0" dirty="0">
                <a:solidFill>
                  <a:srgbClr val="000000"/>
                </a:solidFill>
                <a:effectLst/>
                <a:latin typeface="Franklin Gothic Book (Corpo)"/>
              </a:rPr>
              <a:t>Pré-processamento e construção dos modelos</a:t>
            </a:r>
            <a:endParaRPr lang="pt-BR" i="0" dirty="0">
              <a:solidFill>
                <a:srgbClr val="FF0000"/>
              </a:solidFill>
              <a:effectLst/>
              <a:latin typeface="Franklin Gothic Book (Corpo)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C6D8626-19C7-4CBC-95F2-58FCF8039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583" y="2653133"/>
            <a:ext cx="11464834" cy="3624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2491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Carga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93037" cy="4126344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A750D9-65C8-4089-A9E5-5E3DD5353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8" y="1949653"/>
            <a:ext cx="8263720" cy="428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803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Previsão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80" y="1992574"/>
            <a:ext cx="91611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pt-BR" sz="2000" b="1" i="0" dirty="0">
                <a:solidFill>
                  <a:srgbClr val="000000"/>
                </a:solidFill>
                <a:effectLst/>
                <a:latin typeface="Franklin Gothic Book (Corpo)"/>
              </a:rPr>
              <a:t>Pré-processamento e construção dos modelos</a:t>
            </a:r>
            <a:endParaRPr lang="pt-BR" i="0" dirty="0">
              <a:solidFill>
                <a:srgbClr val="FF0000"/>
              </a:solidFill>
              <a:effectLst/>
              <a:latin typeface="Franklin Gothic Book (Corpo)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551F887-5368-45AC-A107-B038AB0E7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098" y="2486630"/>
            <a:ext cx="9735076" cy="42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97148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Previsão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097280" y="1992574"/>
            <a:ext cx="10058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1" i="1" dirty="0">
                <a:solidFill>
                  <a:srgbClr val="000000"/>
                </a:solidFill>
                <a:effectLst/>
                <a:latin typeface="Helvetica Neue"/>
              </a:rPr>
              <a:t>Conclusão: Optou-se pela algoritmo de Regressão de floresta aleatória (</a:t>
            </a:r>
            <a:r>
              <a:rPr lang="pt-BR" sz="2800" b="1" i="1" dirty="0" err="1">
                <a:solidFill>
                  <a:srgbClr val="000000"/>
                </a:solidFill>
                <a:effectLst/>
                <a:latin typeface="Helvetica Neue"/>
              </a:rPr>
              <a:t>RandomForestRegressor</a:t>
            </a:r>
            <a:r>
              <a:rPr lang="pt-BR" sz="2800" b="1" i="1" dirty="0">
                <a:solidFill>
                  <a:srgbClr val="000000"/>
                </a:solidFill>
                <a:effectLst/>
                <a:latin typeface="Helvetica Neue"/>
              </a:rPr>
              <a:t>) para o </a:t>
            </a:r>
            <a:r>
              <a:rPr lang="pt-BR" sz="2800" b="1" i="1" dirty="0" err="1">
                <a:solidFill>
                  <a:srgbClr val="000000"/>
                </a:solidFill>
                <a:effectLst/>
                <a:latin typeface="Helvetica Neue"/>
              </a:rPr>
              <a:t>dataset</a:t>
            </a:r>
            <a:r>
              <a:rPr lang="pt-BR" sz="2800" b="1" i="1" dirty="0">
                <a:solidFill>
                  <a:srgbClr val="000000"/>
                </a:solidFill>
                <a:effectLst/>
                <a:latin typeface="Helvetica Neue"/>
              </a:rPr>
              <a:t>, visto que o RMSE score:161.14820382111535</a:t>
            </a:r>
          </a:p>
        </p:txBody>
      </p:sp>
    </p:spTree>
    <p:extLst>
      <p:ext uri="{BB962C8B-B14F-4D97-AF65-F5344CB8AC3E}">
        <p14:creationId xmlns:p14="http://schemas.microsoft.com/office/powerpoint/2010/main" val="116711407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Previsão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204158" y="1931994"/>
            <a:ext cx="5327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latin typeface="Helvetica Neue"/>
              </a:rPr>
              <a:t>Aplicação do Algoritmo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1DA3C72-F20A-422C-B058-89800C17D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58" y="2367729"/>
            <a:ext cx="10058400" cy="437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3475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Previsão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204158" y="1931994"/>
            <a:ext cx="670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latin typeface="Helvetica Neue"/>
              </a:rPr>
              <a:t>Aplicação do Algoritmo – Resultado gráfico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728E2FD-A782-4FB8-A838-4EADF9DC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51" y="2403548"/>
            <a:ext cx="8633362" cy="42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2930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Previsão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204158" y="1931994"/>
            <a:ext cx="67048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latin typeface="Helvetica Neue"/>
              </a:rPr>
              <a:t>Aplicação do Algoritmo – Resultado gráfico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4FDBE3C-4DF9-491A-AEF4-6CE027F7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58" y="2396112"/>
            <a:ext cx="10082768" cy="4325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33261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Previsão de demanda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204158" y="1931994"/>
            <a:ext cx="103066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latin typeface="Helvetica Neue"/>
              </a:rPr>
              <a:t>Conclusão: </a:t>
            </a:r>
            <a:r>
              <a:rPr lang="pt-BR" sz="2000" b="1" i="1" dirty="0">
                <a:solidFill>
                  <a:srgbClr val="000000"/>
                </a:solidFill>
                <a:effectLst/>
                <a:latin typeface="Helvetica Neue"/>
              </a:rPr>
              <a:t>A partir da semana 146 inicia um processo de queda na demanda, previsão que justificaria </a:t>
            </a:r>
            <a:r>
              <a:rPr lang="pt-BR" sz="2000" b="1" i="1" dirty="0">
                <a:solidFill>
                  <a:srgbClr val="000000"/>
                </a:solidFill>
                <a:latin typeface="Helvetica Neue"/>
              </a:rPr>
              <a:t>um</a:t>
            </a:r>
            <a:r>
              <a:rPr lang="pt-BR" sz="2000" b="1" i="1" dirty="0">
                <a:solidFill>
                  <a:srgbClr val="000000"/>
                </a:solidFill>
                <a:effectLst/>
                <a:latin typeface="Helvetica Neue"/>
              </a:rPr>
              <a:t> planejamento de marketing mais intensivo.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4FDBE3C-4DF9-491A-AEF4-6CE027F76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575" y="2897580"/>
            <a:ext cx="7537279" cy="354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10637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Dados do candidato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789378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DF6FB1A-C8C9-4645-9EEE-17E20D5BDA1A}"/>
              </a:ext>
            </a:extLst>
          </p:cNvPr>
          <p:cNvSpPr txBox="1"/>
          <p:nvPr/>
        </p:nvSpPr>
        <p:spPr>
          <a:xfrm>
            <a:off x="1204158" y="1931994"/>
            <a:ext cx="1030669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  <a:effectLst/>
                <a:latin typeface="Helvetica Neue"/>
              </a:rPr>
              <a:t>Luiz Eduardo Santos de Oliveira</a:t>
            </a:r>
          </a:p>
          <a:p>
            <a:pPr algn="just"/>
            <a:endParaRPr lang="pt-BR" sz="1600" b="1" dirty="0">
              <a:solidFill>
                <a:srgbClr val="000000"/>
              </a:solidFill>
              <a:latin typeface="Helvetica Neue"/>
            </a:endParaRPr>
          </a:p>
          <a:p>
            <a:pPr algn="just"/>
            <a:r>
              <a:rPr lang="pt-BR" sz="1600" b="1" dirty="0">
                <a:solidFill>
                  <a:srgbClr val="000000"/>
                </a:solidFill>
                <a:latin typeface="Helvetica Neue"/>
              </a:rPr>
              <a:t>Tel.: (61) 9 8177- 2668</a:t>
            </a:r>
            <a:endParaRPr lang="pt-BR" sz="1600" b="1" dirty="0">
              <a:solidFill>
                <a:srgbClr val="000000"/>
              </a:solidFill>
              <a:effectLst/>
              <a:latin typeface="Helvetica Neue"/>
            </a:endParaRPr>
          </a:p>
          <a:p>
            <a:pPr algn="just"/>
            <a:r>
              <a:rPr lang="pt-BR" sz="1600" b="1" dirty="0">
                <a:solidFill>
                  <a:srgbClr val="000000"/>
                </a:solidFill>
                <a:latin typeface="Helvetica Neue"/>
              </a:rPr>
              <a:t>E-mail: contato@luizoliveiraemdados.com.br</a:t>
            </a:r>
            <a:endParaRPr lang="pt-BR" sz="1600" b="1" dirty="0">
              <a:solidFill>
                <a:srgbClr val="000000"/>
              </a:solidFill>
              <a:effectLst/>
              <a:latin typeface="Helvetica Neue"/>
            </a:endParaRPr>
          </a:p>
          <a:p>
            <a:pPr algn="just"/>
            <a:r>
              <a:rPr lang="pt-BR" sz="1600" b="1" i="1" dirty="0">
                <a:solidFill>
                  <a:srgbClr val="000000"/>
                </a:solidFill>
                <a:effectLst/>
                <a:latin typeface="Helvetica Neue"/>
              </a:rPr>
              <a:t>https://www.linkedin.com/in/luizeduardooliveira/</a:t>
            </a:r>
            <a:endParaRPr lang="pt-BR" sz="1600" b="1" i="1" dirty="0">
              <a:solidFill>
                <a:srgbClr val="000000"/>
              </a:solidFill>
              <a:latin typeface="Helvetica Neue"/>
            </a:endParaRPr>
          </a:p>
          <a:p>
            <a:pPr algn="just"/>
            <a:r>
              <a:rPr lang="pt-BR" sz="1600" b="1" i="1" dirty="0">
                <a:solidFill>
                  <a:srgbClr val="000000"/>
                </a:solidFill>
                <a:latin typeface="Helvetica Neue"/>
              </a:rPr>
              <a:t>http://www.luizoliveiraemdados.com.br (Em revisão)</a:t>
            </a:r>
          </a:p>
          <a:p>
            <a:pPr algn="just"/>
            <a:r>
              <a:rPr lang="pt-BR" sz="1600" b="1" i="1" dirty="0">
                <a:solidFill>
                  <a:srgbClr val="000000"/>
                </a:solidFill>
                <a:effectLst/>
                <a:latin typeface="Helvetica Neue"/>
              </a:rPr>
              <a:t>https://github.com/luizeo</a:t>
            </a:r>
          </a:p>
        </p:txBody>
      </p:sp>
    </p:spTree>
    <p:extLst>
      <p:ext uri="{BB962C8B-B14F-4D97-AF65-F5344CB8AC3E}">
        <p14:creationId xmlns:p14="http://schemas.microsoft.com/office/powerpoint/2010/main" val="173951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618A4-C69D-4CE3-AF8A-56702985F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Carga de Dados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FDABFE-E160-4072-BEA2-6A7BBD46E1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08201"/>
            <a:ext cx="10493037" cy="4126344"/>
          </a:xfrm>
        </p:spPr>
        <p:txBody>
          <a:bodyPr>
            <a:normAutofit/>
          </a:bodyPr>
          <a:lstStyle/>
          <a:p>
            <a:pPr algn="just"/>
            <a:r>
              <a:rPr lang="pt-BR" sz="2400" dirty="0">
                <a:effectLst/>
                <a:latin typeface="Franklin Gothic Book (Corpo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6017398-1ADE-4283-9875-0FEB8420F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23252B5-F3E6-4058-A723-196087E9E541}" type="datetime1">
              <a:rPr lang="pt-BR" smtClean="0"/>
              <a:t>06/04/2022</a:t>
            </a:fld>
            <a:endParaRPr lang="en-US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0A750D9-65C8-4089-A9E5-5E3DD5353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8" y="1949653"/>
            <a:ext cx="8263720" cy="42848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CB50004-1DAC-482B-B318-687D4210A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257" y="4979575"/>
            <a:ext cx="2199992" cy="112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762188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0_TF56160789" id="{B2A6CC81-05B9-4965-ACA7-26996AEDFC91}" vid="{618108A3-190A-4DA1-A261-3F406864D78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{D1AE5534-A004-4548-9685-B80BD8F92E12}tf56160789_win32</Template>
  <TotalTime>282</TotalTime>
  <Words>2543</Words>
  <Application>Microsoft Office PowerPoint</Application>
  <PresentationFormat>Widescreen</PresentationFormat>
  <Paragraphs>421</Paragraphs>
  <Slides>86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86</vt:i4>
      </vt:variant>
    </vt:vector>
  </HeadingPairs>
  <TitlesOfParts>
    <vt:vector size="94" baseType="lpstr">
      <vt:lpstr>Arial</vt:lpstr>
      <vt:lpstr>Bookman Old Style</vt:lpstr>
      <vt:lpstr>Calibri</vt:lpstr>
      <vt:lpstr>Franklin Gothic Book</vt:lpstr>
      <vt:lpstr>Franklin Gothic Book (Corpo)</vt:lpstr>
      <vt:lpstr>Helvetica Neue</vt:lpstr>
      <vt:lpstr>Wingdings</vt:lpstr>
      <vt:lpstr>1_RetrospectVTI</vt:lpstr>
      <vt:lpstr>Desafio James Delivery – Case MyFlood-Abril/2022</vt:lpstr>
      <vt:lpstr>Roteiro de execução do processo de análise de dados (ETL)</vt:lpstr>
      <vt:lpstr>Roteiro de execução do processo de análise de dados (ETL)</vt:lpstr>
      <vt:lpstr>Introdução: Detalhamento do Problema</vt:lpstr>
      <vt:lpstr>Introdução: Detalhamento do Problema</vt:lpstr>
      <vt:lpstr>Carga de Dados</vt:lpstr>
      <vt:lpstr>Carga de Dados</vt:lpstr>
      <vt:lpstr>Carga de Dados</vt:lpstr>
      <vt:lpstr>Carga de Dados</vt:lpstr>
      <vt:lpstr>Carga de Dados</vt:lpstr>
      <vt:lpstr>Carga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Preparação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Segmentação e Análise de Dados</vt:lpstr>
      <vt:lpstr>Análise de Tendência de Vendas</vt:lpstr>
      <vt:lpstr>Análise de Tendência de Vendas</vt:lpstr>
      <vt:lpstr>Análise de Tendência de Vendas</vt:lpstr>
      <vt:lpstr>Previsão de demanda</vt:lpstr>
      <vt:lpstr>Previsão de demanda</vt:lpstr>
      <vt:lpstr>Previsão de demanda</vt:lpstr>
      <vt:lpstr>Previsão de demanda</vt:lpstr>
      <vt:lpstr>Previsão de demanda</vt:lpstr>
      <vt:lpstr>Previsão de demanda</vt:lpstr>
      <vt:lpstr>Previsão de demanda</vt:lpstr>
      <vt:lpstr>Previsão de demanda</vt:lpstr>
      <vt:lpstr>Previsão de demanda</vt:lpstr>
      <vt:lpstr>Previsão de demanda</vt:lpstr>
      <vt:lpstr>Previsão de demanda</vt:lpstr>
      <vt:lpstr>Dados do candidato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James Delivery – Case MyFlood</dc:title>
  <dc:creator>Luiz Eduardo de Oliveira</dc:creator>
  <cp:lastModifiedBy>Luiz Eduardo de Oliveira</cp:lastModifiedBy>
  <cp:revision>28</cp:revision>
  <dcterms:created xsi:type="dcterms:W3CDTF">2022-04-06T13:17:54Z</dcterms:created>
  <dcterms:modified xsi:type="dcterms:W3CDTF">2022-04-06T18:00:30Z</dcterms:modified>
</cp:coreProperties>
</file>